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6" r:id="rId10"/>
    <p:sldId id="267" r:id="rId11"/>
    <p:sldId id="262" r:id="rId12"/>
    <p:sldId id="263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80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52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893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11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83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8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69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45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69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14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5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9A122-A3BF-461A-9E56-8C40988DC561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85A2-D07F-41B2-927D-4E49358583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Områderegulering for del av Hankøsundet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Fredrikstad kommune</a:t>
            </a:r>
          </a:p>
          <a:p>
            <a:r>
              <a:rPr lang="nb-NO" dirty="0" smtClean="0"/>
              <a:t>Erling Gunnufsen &amp; Thomas Martin Stokke</a:t>
            </a:r>
          </a:p>
          <a:p>
            <a:endParaRPr lang="nb-NO" dirty="0"/>
          </a:p>
          <a:p>
            <a:r>
              <a:rPr lang="nb-NO" dirty="0" smtClean="0"/>
              <a:t>Presentasjon for Vikane vel 23.03.2022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21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40435"/>
            <a:ext cx="10515600" cy="43289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Innsigelser fra Fylkesmannen i Østfold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237625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I områder hvor det foreslås brygger, mudring og sprenging av undervannsskjær samt utfylling må det gjennomføres følgende karlegginger:</a:t>
            </a:r>
          </a:p>
          <a:p>
            <a:pPr lvl="1"/>
            <a:r>
              <a:rPr lang="nb-NO" dirty="0"/>
              <a:t>marinbiologisk feltkartlegging</a:t>
            </a:r>
          </a:p>
          <a:p>
            <a:pPr lvl="1"/>
            <a:r>
              <a:rPr lang="nb-NO" dirty="0"/>
              <a:t>oversikt over dybdeforholdene</a:t>
            </a:r>
          </a:p>
          <a:p>
            <a:pPr lvl="1"/>
            <a:r>
              <a:rPr lang="nb-NO" dirty="0"/>
              <a:t>informasjon om sedimentenes forurensningsgrad og risikovurdering av inngrepsomfanget (dekke krav til kunnskapsnivå etter forurensningsloven).</a:t>
            </a:r>
          </a:p>
          <a:p>
            <a:r>
              <a:rPr lang="nb-NO" dirty="0"/>
              <a:t>I </a:t>
            </a:r>
            <a:r>
              <a:rPr lang="nb-NO" dirty="0" smtClean="0"/>
              <a:t>næringsområdet ved Hankø marina må </a:t>
            </a:r>
            <a:r>
              <a:rPr lang="nb-NO" dirty="0"/>
              <a:t>planforslaget avklare detaljert omfang og lokalisering av nye bygg og virksomheter. </a:t>
            </a:r>
            <a:endParaRPr lang="nb-NO" dirty="0" smtClean="0"/>
          </a:p>
          <a:p>
            <a:r>
              <a:rPr lang="nb-NO" dirty="0" smtClean="0"/>
              <a:t>I </a:t>
            </a:r>
            <a:r>
              <a:rPr lang="nb-NO" dirty="0"/>
              <a:t>friområdet </a:t>
            </a:r>
            <a:r>
              <a:rPr lang="nb-NO" dirty="0" smtClean="0"/>
              <a:t>på Furuholmen må </a:t>
            </a:r>
            <a:r>
              <a:rPr lang="nb-NO" dirty="0"/>
              <a:t>planforslaget sikre at tilbakeføringen av landskapet holder høy </a:t>
            </a:r>
            <a:r>
              <a:rPr lang="nb-NO" dirty="0" smtClean="0"/>
              <a:t>kvalitet.</a:t>
            </a:r>
            <a:endParaRPr lang="nb-NO" dirty="0"/>
          </a:p>
          <a:p>
            <a:r>
              <a:rPr lang="nb-NO" dirty="0" smtClean="0"/>
              <a:t>Utvidelsen </a:t>
            </a:r>
            <a:r>
              <a:rPr lang="nb-NO" dirty="0"/>
              <a:t>av brygger </a:t>
            </a:r>
            <a:r>
              <a:rPr lang="nb-NO" dirty="0" smtClean="0"/>
              <a:t>ved Andersenslippen må </a:t>
            </a:r>
            <a:r>
              <a:rPr lang="nb-NO" dirty="0"/>
              <a:t>ta større hensyn til badestranda ved plassering og utforming av bryggeanlegget.</a:t>
            </a:r>
          </a:p>
          <a:p>
            <a:r>
              <a:rPr lang="nb-NO" dirty="0" smtClean="0"/>
              <a:t>Planforslaget </a:t>
            </a:r>
            <a:r>
              <a:rPr lang="nb-NO" dirty="0"/>
              <a:t>må avklare fjellhallens omfang i høyden og det må utarbeides en plan for håndtering av overskuddsmassene. Utslipp til sjø må også vurderes.</a:t>
            </a:r>
            <a:endParaRPr lang="nb-NO" dirty="0" smtClean="0"/>
          </a:p>
          <a:p>
            <a:r>
              <a:rPr lang="nb-NO" dirty="0"/>
              <a:t>Både ut fra statlige planretningslinjer for samordnet bolig-, areal- og transportplanlegging og statlige planretningslinjer for strandsonen samt kommuneplanens arealdel, er det ikke grunnlag for etablering av nye boliger i planområdet.</a:t>
            </a:r>
            <a:endParaRPr lang="nb-NO" dirty="0" smtClean="0"/>
          </a:p>
          <a:p>
            <a:r>
              <a:rPr lang="nb-NO" dirty="0"/>
              <a:t>Planlagt bøyehavn </a:t>
            </a:r>
            <a:r>
              <a:rPr lang="nb-NO" dirty="0" smtClean="0"/>
              <a:t>ved Kallen kommer </a:t>
            </a:r>
            <a:r>
              <a:rPr lang="nb-NO" dirty="0"/>
              <a:t>i konflikt med en viktig </a:t>
            </a:r>
            <a:r>
              <a:rPr lang="nb-NO" dirty="0" err="1"/>
              <a:t>ålegresseng</a:t>
            </a:r>
            <a:r>
              <a:rPr lang="nb-NO" dirty="0"/>
              <a:t>. Konsekvensene for ålegressenga må utredes og det må enten finnes en alternativ lokalisering eller avklares om det kan etableres avbøtende tiltak.</a:t>
            </a:r>
          </a:p>
        </p:txBody>
      </p:sp>
    </p:spTree>
    <p:extLst>
      <p:ext uri="{BB962C8B-B14F-4D97-AF65-F5344CB8AC3E}">
        <p14:creationId xmlns:p14="http://schemas.microsoft.com/office/powerpoint/2010/main" val="4260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Fagutredninger/feltkartlegging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/>
          <a:lstStyle/>
          <a:p>
            <a:r>
              <a:rPr lang="nb-NO" dirty="0" smtClean="0"/>
              <a:t>Verdivurdering av </a:t>
            </a:r>
            <a:r>
              <a:rPr lang="nb-NO" dirty="0" err="1" smtClean="0"/>
              <a:t>Pay</a:t>
            </a:r>
            <a:r>
              <a:rPr lang="nb-NO" dirty="0" smtClean="0"/>
              <a:t>-villaen</a:t>
            </a:r>
            <a:endParaRPr lang="nb-NO" dirty="0"/>
          </a:p>
          <a:p>
            <a:pPr lvl="1"/>
            <a:r>
              <a:rPr lang="nb-NO" i="1" dirty="0" smtClean="0"/>
              <a:t>Utføres av Akershus bygningsvernsenter</a:t>
            </a:r>
          </a:p>
          <a:p>
            <a:r>
              <a:rPr lang="nb-NO" dirty="0" smtClean="0"/>
              <a:t>Marinarkeologisk registrering</a:t>
            </a:r>
          </a:p>
          <a:p>
            <a:pPr lvl="1"/>
            <a:r>
              <a:rPr lang="nb-NO" i="1" dirty="0" smtClean="0"/>
              <a:t>Utføres av Norsk Maritimt Museum</a:t>
            </a:r>
          </a:p>
          <a:p>
            <a:r>
              <a:rPr lang="nb-NO" dirty="0" smtClean="0"/>
              <a:t>Marinbiologisk feltkartlegging</a:t>
            </a:r>
          </a:p>
          <a:p>
            <a:pPr lvl="1"/>
            <a:r>
              <a:rPr lang="nb-NO" i="1" dirty="0" smtClean="0"/>
              <a:t>Utføres av </a:t>
            </a:r>
            <a:r>
              <a:rPr lang="nb-NO" i="1" dirty="0" err="1" smtClean="0"/>
              <a:t>Cowi</a:t>
            </a:r>
            <a:r>
              <a:rPr lang="nb-NO" i="1" dirty="0" smtClean="0"/>
              <a:t> AS</a:t>
            </a:r>
          </a:p>
          <a:p>
            <a:r>
              <a:rPr lang="nb-NO" dirty="0" smtClean="0"/>
              <a:t>Sikkerhet for sjøfarende</a:t>
            </a:r>
          </a:p>
          <a:p>
            <a:pPr lvl="1"/>
            <a:r>
              <a:rPr lang="nb-NO" i="1" dirty="0" smtClean="0"/>
              <a:t>Utføres av Borg Havn</a:t>
            </a:r>
          </a:p>
          <a:p>
            <a:r>
              <a:rPr lang="nb-NO" dirty="0" smtClean="0"/>
              <a:t>Trafikkanalyse – økt trafikk som følge av ny utbygging</a:t>
            </a:r>
          </a:p>
          <a:p>
            <a:pPr lvl="1"/>
            <a:r>
              <a:rPr lang="nb-NO" i="1" dirty="0" smtClean="0"/>
              <a:t>Under vurdering/avklaring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593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199" y="173933"/>
            <a:ext cx="10515600" cy="5575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Foreløpig framdriftsplan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505" y="731520"/>
            <a:ext cx="10017233" cy="58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 for planarbeidet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Planforslag utarbeidet av privat interessentgruppe på høring og offentlig ettersyn våren 2019.</a:t>
            </a:r>
          </a:p>
          <a:p>
            <a:r>
              <a:rPr lang="nb-NO" dirty="0" smtClean="0"/>
              <a:t>Innsigelser mot planforslaget fra Fylkesmannen i Østfold, Østfold fylkeskommune og Statens vegvesen.</a:t>
            </a:r>
          </a:p>
          <a:p>
            <a:r>
              <a:rPr lang="nb-NO" dirty="0" smtClean="0"/>
              <a:t>Vedtak i Planutvalget 09.03.2021 om å nedskalere planforslaget vesentlig og nedsette en prosjektgruppe.</a:t>
            </a:r>
          </a:p>
          <a:p>
            <a:r>
              <a:rPr lang="nb-NO" dirty="0" smtClean="0"/>
              <a:t>Nedskaleringen skal imøtekomme innsigelsene og innvendingene fra høringen.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46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Prosjektgruppa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Rolle</a:t>
            </a:r>
          </a:p>
          <a:p>
            <a:pPr lvl="1"/>
            <a:r>
              <a:rPr lang="nb-NO" dirty="0"/>
              <a:t>Sikre gode begrunnelser for løsningene i nytt revidert planforslag</a:t>
            </a:r>
          </a:p>
          <a:p>
            <a:pPr lvl="1"/>
            <a:r>
              <a:rPr lang="nb-NO" dirty="0"/>
              <a:t>Framskutt posisjon i medvirkningen – sikrer god forankring i lokalsamfunn og blant utbyggingsaktørene</a:t>
            </a:r>
          </a:p>
          <a:p>
            <a:endParaRPr lang="nb-NO" dirty="0"/>
          </a:p>
          <a:p>
            <a:r>
              <a:rPr lang="nb-NO" dirty="0" smtClean="0"/>
              <a:t>Sammensetning</a:t>
            </a:r>
          </a:p>
          <a:p>
            <a:pPr lvl="1"/>
            <a:r>
              <a:rPr lang="nb-NO" dirty="0" smtClean="0"/>
              <a:t>Erling Gunnufsen, Fredrikstad kommune</a:t>
            </a:r>
          </a:p>
          <a:p>
            <a:pPr lvl="1"/>
            <a:r>
              <a:rPr lang="nb-NO" dirty="0" smtClean="0"/>
              <a:t>Thomas Martin Stokke, Fredrikstad kommune</a:t>
            </a:r>
          </a:p>
          <a:p>
            <a:pPr lvl="1"/>
            <a:r>
              <a:rPr lang="nb-NO" dirty="0" smtClean="0"/>
              <a:t>Nora Ramstad, Slevik lokalsamfunnsutvalg</a:t>
            </a:r>
          </a:p>
          <a:p>
            <a:pPr lvl="1"/>
            <a:r>
              <a:rPr lang="nb-NO" dirty="0" smtClean="0"/>
              <a:t>Per Bjar, Initiativgruppen (utbyggingsinteressene)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71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90558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947650"/>
            <a:ext cx="10515600" cy="5636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Innenfor rammene til SPR for strandsonen som vektlegger hensynet til naturmangfold, landskap og allmenhetens tilgjengelighet</a:t>
            </a:r>
            <a:r>
              <a:rPr lang="nb-NO" dirty="0" smtClean="0"/>
              <a:t>:</a:t>
            </a:r>
            <a:br>
              <a:rPr lang="nb-NO" dirty="0" smtClean="0"/>
            </a:br>
            <a:endParaRPr lang="nb-NO" dirty="0"/>
          </a:p>
          <a:p>
            <a:pPr lvl="1"/>
            <a:r>
              <a:rPr lang="nb-NO" sz="2800" dirty="0"/>
              <a:t>Utvikle Hankøsundet til et regionalt og nasjonalt friluftsområde med fokus på seilsport, maritim turisme og friluftsliv.</a:t>
            </a:r>
          </a:p>
          <a:p>
            <a:pPr lvl="1"/>
            <a:r>
              <a:rPr lang="nb-NO" sz="2800" dirty="0"/>
              <a:t>Tilrettelegge for rekreasjon i strandsonen (offentlige badeplasser</a:t>
            </a:r>
            <a:r>
              <a:rPr lang="nb-NO" sz="2800" dirty="0" smtClean="0"/>
              <a:t>). </a:t>
            </a:r>
          </a:p>
          <a:p>
            <a:pPr lvl="1"/>
            <a:r>
              <a:rPr lang="nb-NO" sz="2800" dirty="0" smtClean="0"/>
              <a:t>Utvikle </a:t>
            </a:r>
            <a:r>
              <a:rPr lang="nb-NO" sz="2800" dirty="0"/>
              <a:t>et helhetlig grep for turisme/dagsbesøkende på strekningen </a:t>
            </a:r>
            <a:r>
              <a:rPr lang="nb-NO" sz="2800" dirty="0" err="1"/>
              <a:t>Fjellberg</a:t>
            </a:r>
            <a:r>
              <a:rPr lang="nb-NO" sz="2800" dirty="0"/>
              <a:t>-Rørvik.</a:t>
            </a:r>
          </a:p>
          <a:p>
            <a:pPr lvl="1"/>
            <a:r>
              <a:rPr lang="nb-NO" sz="2800" dirty="0"/>
              <a:t>Tilrettelegge for lokalt næringsliv.</a:t>
            </a:r>
          </a:p>
          <a:p>
            <a:pPr lvl="1"/>
            <a:r>
              <a:rPr lang="nb-NO" sz="2800" dirty="0"/>
              <a:t>Tilrettelegge for trygg ferdsel langs fv. 117.</a:t>
            </a:r>
          </a:p>
          <a:p>
            <a:pPr lvl="1"/>
            <a:r>
              <a:rPr lang="nb-NO" sz="2800" dirty="0"/>
              <a:t>Tilrettelegge for trygg ferdsel på sjøen.</a:t>
            </a:r>
          </a:p>
        </p:txBody>
      </p:sp>
    </p:spTree>
    <p:extLst>
      <p:ext uri="{BB962C8B-B14F-4D97-AF65-F5344CB8AC3E}">
        <p14:creationId xmlns:p14="http://schemas.microsoft.com/office/powerpoint/2010/main" val="21926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9887" y="132369"/>
            <a:ext cx="10515600" cy="748780"/>
          </a:xfrm>
        </p:spPr>
        <p:txBody>
          <a:bodyPr>
            <a:noAutofit/>
          </a:bodyPr>
          <a:lstStyle/>
          <a:p>
            <a:r>
              <a:rPr lang="nb-NO" sz="2800" b="1" dirty="0" smtClean="0"/>
              <a:t/>
            </a:r>
            <a:br>
              <a:rPr lang="nb-NO" sz="2800" b="1" dirty="0" smtClean="0"/>
            </a:br>
            <a:r>
              <a:rPr lang="nb-NO" sz="2800" b="1" dirty="0" smtClean="0"/>
              <a:t>Statlige </a:t>
            </a:r>
            <a:r>
              <a:rPr lang="nb-NO" sz="2800" b="1" dirty="0"/>
              <a:t>planretningslinjer for differensiert forvaltning av strandsonen langs </a:t>
            </a:r>
            <a:r>
              <a:rPr lang="nb-NO" sz="2800" b="1" dirty="0" smtClean="0"/>
              <a:t>sjøen </a:t>
            </a:r>
            <a:r>
              <a:rPr lang="nb-NO" sz="2800" dirty="0" smtClean="0"/>
              <a:t>(</a:t>
            </a:r>
            <a:r>
              <a:rPr lang="nb-NO" sz="2800" dirty="0"/>
              <a:t>Fastsatt ved kgl.res. 28.05.2021)</a:t>
            </a:r>
            <a:br>
              <a:rPr lang="nb-NO" sz="2800" dirty="0"/>
            </a:br>
            <a:endParaRPr lang="nb-NO" sz="28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85" y="1055716"/>
            <a:ext cx="9013144" cy="58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9887" y="115743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Planforslag/gjeldende regulering - nord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887" y="756457"/>
            <a:ext cx="9162011" cy="60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32369"/>
            <a:ext cx="10515600" cy="42458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Planforslag/gjeldende regulering - sør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31766"/>
            <a:ext cx="8905877" cy="62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1574" y="207184"/>
            <a:ext cx="10515600" cy="57421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/>
              <a:t>Innsigelse</a:t>
            </a:r>
            <a:r>
              <a:rPr lang="nb-NO" dirty="0" smtClean="0"/>
              <a:t> </a:t>
            </a:r>
            <a:r>
              <a:rPr lang="nb-NO" b="1" dirty="0" smtClean="0"/>
              <a:t>Statens vegvesen</a:t>
            </a:r>
            <a:r>
              <a:rPr lang="nb-NO" dirty="0" smtClean="0"/>
              <a:t>: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1574" y="1554479"/>
            <a:ext cx="10515600" cy="5121247"/>
          </a:xfrm>
        </p:spPr>
        <p:txBody>
          <a:bodyPr/>
          <a:lstStyle/>
          <a:p>
            <a:r>
              <a:rPr lang="nb-NO" dirty="0" smtClean="0"/>
              <a:t>Det </a:t>
            </a:r>
            <a:r>
              <a:rPr lang="nb-NO" dirty="0"/>
              <a:t>fremmes innsigelse til planforslaget på grunn av manglende krav om utbygging av gang- og sykkelveg og universelt utformede holdeplasser.</a:t>
            </a:r>
          </a:p>
          <a:p>
            <a:r>
              <a:rPr lang="nb-NO" dirty="0"/>
              <a:t>Det kan aksepteres at utbyggingen skjer trinnvis og i takt med utviklingen av planlagte tiltak, for eksempel utbygging av nye båtplasser og virksomheter som genererer mer trafikk.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35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Innsigelse Østfold fylkeskommune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Innsigelse med krav om gjennomføring av marinarkeologisk undersøkelse.</a:t>
            </a:r>
          </a:p>
          <a:p>
            <a:endParaRPr lang="nb-NO" dirty="0"/>
          </a:p>
          <a:p>
            <a:r>
              <a:rPr lang="nb-NO" dirty="0" smtClean="0"/>
              <a:t>Innsigelse mot rivning av </a:t>
            </a:r>
            <a:r>
              <a:rPr lang="nb-NO" dirty="0" err="1" smtClean="0"/>
              <a:t>Pay</a:t>
            </a:r>
            <a:r>
              <a:rPr lang="nb-NO" dirty="0" smtClean="0"/>
              <a:t>-villaene ble trukket av Fylkesutvalget.</a:t>
            </a:r>
            <a:br>
              <a:rPr lang="nb-NO" dirty="0" smtClean="0"/>
            </a:br>
            <a:r>
              <a:rPr lang="nb-NO" dirty="0" smtClean="0"/>
              <a:t>Anmoder om at det gjennomføres en evaluering av villaens verdi og vurdering av mulighet til bevaring.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49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548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Områderegulering for del av Hankøsundet</vt:lpstr>
      <vt:lpstr>Status for planarbeidet</vt:lpstr>
      <vt:lpstr>Prosjektgruppa</vt:lpstr>
      <vt:lpstr>Mål</vt:lpstr>
      <vt:lpstr> Statlige planretningslinjer for differensiert forvaltning av strandsonen langs sjøen (Fastsatt ved kgl.res. 28.05.2021) </vt:lpstr>
      <vt:lpstr>Planforslag/gjeldende regulering - nord</vt:lpstr>
      <vt:lpstr>Planforslag/gjeldende regulering - sør</vt:lpstr>
      <vt:lpstr> Innsigelse Statens vegvesen: </vt:lpstr>
      <vt:lpstr>Innsigelse Østfold fylkeskommune</vt:lpstr>
      <vt:lpstr>Innsigelser fra Fylkesmannen i Østfold</vt:lpstr>
      <vt:lpstr>Fagutredninger/feltkartlegging</vt:lpstr>
      <vt:lpstr>Foreløpig framdriftsplan</vt:lpstr>
    </vt:vector>
  </TitlesOfParts>
  <Company>Fredrikstad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Områderegulering for del av Hankøsundet</dc:title>
  <dc:creator>Gunnufsen Erling</dc:creator>
  <cp:lastModifiedBy>Nora Ramstad</cp:lastModifiedBy>
  <cp:revision>8</cp:revision>
  <dcterms:created xsi:type="dcterms:W3CDTF">2022-03-23T14:53:13Z</dcterms:created>
  <dcterms:modified xsi:type="dcterms:W3CDTF">2022-03-25T08:51:52Z</dcterms:modified>
</cp:coreProperties>
</file>